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74" r:id="rId9"/>
    <p:sldId id="261" r:id="rId10"/>
    <p:sldId id="262" r:id="rId11"/>
    <p:sldId id="270" r:id="rId12"/>
    <p:sldId id="271" r:id="rId13"/>
    <p:sldId id="264" r:id="rId14"/>
    <p:sldId id="263" r:id="rId15"/>
    <p:sldId id="265" r:id="rId16"/>
    <p:sldId id="27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2667" autoAdjust="0"/>
  </p:normalViewPr>
  <p:slideViewPr>
    <p:cSldViewPr>
      <p:cViewPr varScale="1">
        <p:scale>
          <a:sx n="65" d="100"/>
          <a:sy n="65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4459973753280914E-2"/>
          <c:y val="6.5585875984251973E-2"/>
          <c:w val="0.72019110892388538"/>
          <c:h val="0.8253464566929136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March '12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3</c:v>
                </c:pt>
                <c:pt idx="1">
                  <c:v>2.5</c:v>
                </c:pt>
                <c:pt idx="2">
                  <c:v>3.5</c:v>
                </c:pt>
                <c:pt idx="3">
                  <c:v>2</c:v>
                </c:pt>
                <c:pt idx="4">
                  <c:v>3.5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2.5</c:v>
                </c:pt>
                <c:pt idx="9">
                  <c:v>2</c:v>
                </c:pt>
                <c:pt idx="10">
                  <c:v>2.5</c:v>
                </c:pt>
                <c:pt idx="11">
                  <c:v>3</c:v>
                </c:pt>
                <c:pt idx="12">
                  <c:v>2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May '12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</c:numCache>
            </c:numRef>
          </c:val>
        </c:ser>
        <c:axId val="40705408"/>
        <c:axId val="44747008"/>
      </c:barChart>
      <c:catAx>
        <c:axId val="40705408"/>
        <c:scaling>
          <c:orientation val="minMax"/>
        </c:scaling>
        <c:axPos val="b"/>
        <c:tickLblPos val="nextTo"/>
        <c:crossAx val="44747008"/>
        <c:crosses val="autoZero"/>
        <c:auto val="1"/>
        <c:lblAlgn val="ctr"/>
        <c:lblOffset val="100"/>
      </c:catAx>
      <c:valAx>
        <c:axId val="44747008"/>
        <c:scaling>
          <c:orientation val="minMax"/>
        </c:scaling>
        <c:axPos val="l"/>
        <c:majorGridlines/>
        <c:numFmt formatCode="General" sourceLinked="1"/>
        <c:tickLblPos val="nextTo"/>
        <c:crossAx val="407054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4459973753280872E-2"/>
          <c:y val="6.558587598425196E-2"/>
          <c:w val="0.7201911089238856"/>
          <c:h val="0.8253464566929136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week 1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2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2.5</c:v>
                </c:pt>
                <c:pt idx="5">
                  <c:v>3</c:v>
                </c:pt>
                <c:pt idx="6">
                  <c:v>2</c:v>
                </c:pt>
                <c:pt idx="7">
                  <c:v>2.5</c:v>
                </c:pt>
                <c:pt idx="8">
                  <c:v>1.5</c:v>
                </c:pt>
                <c:pt idx="9">
                  <c:v>2</c:v>
                </c:pt>
                <c:pt idx="10">
                  <c:v>2.5</c:v>
                </c:pt>
                <c:pt idx="11">
                  <c:v>3</c:v>
                </c:pt>
                <c:pt idx="12">
                  <c:v>2</c:v>
                </c:pt>
                <c:pt idx="13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week 2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2.5</c:v>
                </c:pt>
                <c:pt idx="1">
                  <c:v>1.5</c:v>
                </c:pt>
                <c:pt idx="2">
                  <c:v>2.5</c:v>
                </c:pt>
                <c:pt idx="3">
                  <c:v>2.5</c:v>
                </c:pt>
                <c:pt idx="4">
                  <c:v>2.5</c:v>
                </c:pt>
                <c:pt idx="5">
                  <c:v>2.5</c:v>
                </c:pt>
                <c:pt idx="6">
                  <c:v>2.5</c:v>
                </c:pt>
                <c:pt idx="7">
                  <c:v>3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2.5</c:v>
                </c:pt>
                <c:pt idx="12">
                  <c:v>2</c:v>
                </c:pt>
                <c:pt idx="13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week 3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Sheet1!$D$2:$D$15</c:f>
              <c:numCache>
                <c:formatCode>General</c:formatCode>
                <c:ptCount val="14"/>
                <c:pt idx="0">
                  <c:v>2.5</c:v>
                </c:pt>
                <c:pt idx="1">
                  <c:v>2.5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2.5</c:v>
                </c:pt>
                <c:pt idx="6">
                  <c:v>3</c:v>
                </c:pt>
                <c:pt idx="7">
                  <c:v>2.5</c:v>
                </c:pt>
                <c:pt idx="8">
                  <c:v>3</c:v>
                </c:pt>
                <c:pt idx="9">
                  <c:v>1.5</c:v>
                </c:pt>
                <c:pt idx="10">
                  <c:v>2.5</c:v>
                </c:pt>
                <c:pt idx="11">
                  <c:v>3</c:v>
                </c:pt>
                <c:pt idx="12">
                  <c:v>2.5</c:v>
                </c:pt>
                <c:pt idx="13">
                  <c:v>3.5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week 4</c:v>
                </c:pt>
              </c:strCache>
            </c:strRef>
          </c:tx>
          <c:cat>
            <c:strRef>
              <c:f>Sheet1!$A$2:$A$15</c:f>
              <c:strCache>
                <c:ptCount val="14"/>
                <c:pt idx="0">
                  <c:v>Student 1</c:v>
                </c:pt>
                <c:pt idx="1">
                  <c:v>Student 2</c:v>
                </c:pt>
                <c:pt idx="2">
                  <c:v>Student 3</c:v>
                </c:pt>
                <c:pt idx="3">
                  <c:v>Student 4</c:v>
                </c:pt>
                <c:pt idx="4">
                  <c:v>Student 5</c:v>
                </c:pt>
                <c:pt idx="5">
                  <c:v>Student 6</c:v>
                </c:pt>
                <c:pt idx="6">
                  <c:v>Student 7</c:v>
                </c:pt>
                <c:pt idx="7">
                  <c:v>Student 8</c:v>
                </c:pt>
                <c:pt idx="8">
                  <c:v>Student 9</c:v>
                </c:pt>
                <c:pt idx="9">
                  <c:v>Student 10</c:v>
                </c:pt>
                <c:pt idx="10">
                  <c:v>Student 11</c:v>
                </c:pt>
                <c:pt idx="11">
                  <c:v>Student 12</c:v>
                </c:pt>
                <c:pt idx="12">
                  <c:v>Student 13</c:v>
                </c:pt>
                <c:pt idx="13">
                  <c:v>Student 14</c:v>
                </c:pt>
              </c:strCache>
            </c:strRef>
          </c:cat>
          <c:val>
            <c:numRef>
              <c:f>Sheet1!$E$2:$E$15</c:f>
              <c:numCache>
                <c:formatCode>General</c:formatCode>
                <c:ptCount val="14"/>
              </c:numCache>
            </c:numRef>
          </c:val>
        </c:ser>
        <c:axId val="46880640"/>
        <c:axId val="46882176"/>
      </c:barChart>
      <c:catAx>
        <c:axId val="46880640"/>
        <c:scaling>
          <c:orientation val="minMax"/>
        </c:scaling>
        <c:axPos val="b"/>
        <c:tickLblPos val="nextTo"/>
        <c:crossAx val="46882176"/>
        <c:crosses val="autoZero"/>
        <c:auto val="1"/>
        <c:lblAlgn val="ctr"/>
        <c:lblOffset val="100"/>
      </c:catAx>
      <c:valAx>
        <c:axId val="46882176"/>
        <c:scaling>
          <c:orientation val="minMax"/>
        </c:scaling>
        <c:axPos val="l"/>
        <c:majorGridlines/>
        <c:numFmt formatCode="General" sourceLinked="1"/>
        <c:tickLblPos val="nextTo"/>
        <c:crossAx val="4688064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1D0C3-5604-437B-9BB5-8FB1B65292D8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9C414-4308-4111-8497-6C40EEB686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9C414-4308-4111-8497-6C40EEB686D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66575B-FAC0-45D0-86ED-52282EBDBDBF}" type="datetimeFigureOut">
              <a:rPr lang="en-US" smtClean="0"/>
              <a:pPr/>
              <a:t>5/14/2012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6AF848-0BF7-4254-8EC6-1C6E42F246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Writing About Nature: </a:t>
            </a:r>
            <a:r>
              <a:rPr lang="en-US" sz="4400" dirty="0" smtClean="0"/>
              <a:t>Enhancing English Learner Students’ Writing Skills 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 Deb </a:t>
            </a:r>
            <a:r>
              <a:rPr lang="en-US" dirty="0" err="1" smtClean="0"/>
              <a:t>Kralovetz</a:t>
            </a:r>
            <a:endParaRPr lang="en-US" dirty="0" smtClean="0"/>
          </a:p>
          <a:p>
            <a:r>
              <a:rPr lang="en-US" dirty="0" smtClean="0"/>
              <a:t>Action Research Project: Earth Partnership for Schools</a:t>
            </a:r>
          </a:p>
          <a:p>
            <a:r>
              <a:rPr lang="en-US" dirty="0" smtClean="0"/>
              <a:t>May,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Findings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514600"/>
          <a:ext cx="7848596" cy="3276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1228"/>
                <a:gridCol w="1121228"/>
                <a:gridCol w="1121228"/>
                <a:gridCol w="1121228"/>
                <a:gridCol w="1121228"/>
                <a:gridCol w="1121228"/>
                <a:gridCol w="1121228"/>
              </a:tblGrid>
              <a:tr h="1068177">
                <a:tc>
                  <a:txBody>
                    <a:bodyPr/>
                    <a:lstStyle/>
                    <a:p>
                      <a:r>
                        <a:rPr lang="en-US" dirty="0" smtClean="0"/>
                        <a:t>I like </a:t>
                      </a:r>
                    </a:p>
                    <a:p>
                      <a:r>
                        <a:rPr lang="en-US" dirty="0" smtClean="0"/>
                        <a:t>to…..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Write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Think</a:t>
                      </a:r>
                      <a:r>
                        <a:rPr lang="en-US" baseline="0" dirty="0" smtClean="0"/>
                        <a:t> of ideas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Write</a:t>
                      </a:r>
                      <a:r>
                        <a:rPr lang="en-US" sz="1600" baseline="0" dirty="0" smtClean="0"/>
                        <a:t> Stories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Write</a:t>
                      </a:r>
                      <a:r>
                        <a:rPr lang="en-US" baseline="0" dirty="0" smtClean="0"/>
                        <a:t> poetry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Write</a:t>
                      </a:r>
                      <a:r>
                        <a:rPr lang="en-US" sz="1600" baseline="0" dirty="0" smtClean="0"/>
                        <a:t> about nature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</a:t>
                      </a:r>
                      <a:r>
                        <a:rPr lang="en-US" sz="1400" baseline="0" dirty="0" smtClean="0"/>
                        <a:t> Outside</a:t>
                      </a:r>
                      <a:endParaRPr lang="en-US" sz="1400" dirty="0"/>
                    </a:p>
                  </a:txBody>
                  <a:tcPr/>
                </a:tc>
              </a:tr>
              <a:tr h="1104212"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ysClr val="windowText" lastClr="000000"/>
                          </a:solidFill>
                        </a:rPr>
                        <a:t>Mar</a:t>
                      </a:r>
                    </a:p>
                    <a:p>
                      <a:endParaRPr lang="en-US" sz="1400" baseline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1-50%</a:t>
                      </a:r>
                    </a:p>
                    <a:p>
                      <a:r>
                        <a:rPr lang="en-US" dirty="0" smtClean="0"/>
                        <a:t>2-36%</a:t>
                      </a:r>
                    </a:p>
                    <a:p>
                      <a:r>
                        <a:rPr lang="en-US" dirty="0" smtClean="0"/>
                        <a:t>3-14%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1-36%</a:t>
                      </a:r>
                    </a:p>
                    <a:p>
                      <a:r>
                        <a:rPr lang="en-US" dirty="0" smtClean="0"/>
                        <a:t>2-43%</a:t>
                      </a:r>
                    </a:p>
                    <a:p>
                      <a:r>
                        <a:rPr lang="en-US" dirty="0" smtClean="0"/>
                        <a:t>3-21%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1-71%</a:t>
                      </a:r>
                    </a:p>
                    <a:p>
                      <a:r>
                        <a:rPr lang="en-US" dirty="0" smtClean="0"/>
                        <a:t>2-14%</a:t>
                      </a:r>
                    </a:p>
                    <a:p>
                      <a:r>
                        <a:rPr lang="en-US" dirty="0" smtClean="0"/>
                        <a:t>3-14%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1-7%</a:t>
                      </a:r>
                    </a:p>
                    <a:p>
                      <a:r>
                        <a:rPr lang="en-US" dirty="0" smtClean="0"/>
                        <a:t>2-64%</a:t>
                      </a:r>
                    </a:p>
                    <a:p>
                      <a:r>
                        <a:rPr lang="en-US" dirty="0" smtClean="0"/>
                        <a:t>3-29%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1-57%</a:t>
                      </a:r>
                    </a:p>
                    <a:p>
                      <a:r>
                        <a:rPr lang="en-US" dirty="0" smtClean="0"/>
                        <a:t>2-14%</a:t>
                      </a:r>
                    </a:p>
                    <a:p>
                      <a:r>
                        <a:rPr lang="en-US" dirty="0" smtClean="0"/>
                        <a:t>3-29%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1-100%</a:t>
                      </a:r>
                      <a:endParaRPr lang="en-US" dirty="0"/>
                    </a:p>
                  </a:txBody>
                  <a:tcPr/>
                </a:tc>
              </a:tr>
              <a:tr h="1104212"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solidFill>
                            <a:sysClr val="windowText" lastClr="000000"/>
                          </a:solidFill>
                        </a:rPr>
                        <a:t>May</a:t>
                      </a:r>
                      <a:endParaRPr lang="en-US" sz="1400" baseline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1905000"/>
            <a:ext cx="6162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Individual Student Survey Results</a:t>
            </a:r>
            <a:endParaRPr lang="en-US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6019800"/>
            <a:ext cx="562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1=agree/often   2=so-so/sometimes     3=disagree/rarely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Findings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writing survey open-ended responses:</a:t>
            </a:r>
          </a:p>
          <a:p>
            <a:pPr lvl="1"/>
            <a:r>
              <a:rPr lang="en-US" dirty="0" smtClean="0"/>
              <a:t>The place I like best to do my writing:</a:t>
            </a:r>
          </a:p>
          <a:p>
            <a:pPr lvl="2"/>
            <a:r>
              <a:rPr lang="en-US" dirty="0" smtClean="0"/>
              <a:t>At my desk</a:t>
            </a:r>
          </a:p>
          <a:p>
            <a:pPr lvl="2"/>
            <a:r>
              <a:rPr lang="en-US" dirty="0" smtClean="0"/>
              <a:t>In my tree house</a:t>
            </a:r>
          </a:p>
          <a:p>
            <a:pPr lvl="2"/>
            <a:r>
              <a:rPr lang="en-US" dirty="0" smtClean="0"/>
              <a:t>Where it is not crowded</a:t>
            </a:r>
          </a:p>
          <a:p>
            <a:pPr lvl="2"/>
            <a:r>
              <a:rPr lang="en-US" dirty="0" smtClean="0"/>
              <a:t>I don’t know</a:t>
            </a:r>
          </a:p>
          <a:p>
            <a:pPr lvl="2"/>
            <a:r>
              <a:rPr lang="en-US" dirty="0" smtClean="0"/>
              <a:t>On the floor</a:t>
            </a:r>
          </a:p>
          <a:p>
            <a:pPr lvl="2"/>
            <a:r>
              <a:rPr lang="en-US" dirty="0" smtClean="0"/>
              <a:t>Rocking chair</a:t>
            </a:r>
          </a:p>
          <a:p>
            <a:pPr lvl="2"/>
            <a:r>
              <a:rPr lang="en-US" dirty="0" smtClean="0"/>
              <a:t>Anywhere</a:t>
            </a:r>
          </a:p>
          <a:p>
            <a:pPr lvl="2"/>
            <a:r>
              <a:rPr lang="en-US" dirty="0" smtClean="0"/>
              <a:t>Inside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Student responses to open-ended question: The best thing about my writing is:</a:t>
            </a:r>
          </a:p>
          <a:p>
            <a:pPr lvl="1"/>
            <a:r>
              <a:rPr lang="en-US" dirty="0" smtClean="0"/>
              <a:t>It’s my idea</a:t>
            </a:r>
          </a:p>
          <a:p>
            <a:pPr lvl="1"/>
            <a:r>
              <a:rPr lang="en-US" dirty="0" smtClean="0"/>
              <a:t>My hand-writing</a:t>
            </a:r>
          </a:p>
          <a:p>
            <a:pPr lvl="1"/>
            <a:r>
              <a:rPr lang="en-US" dirty="0" smtClean="0"/>
              <a:t>Having fun</a:t>
            </a:r>
          </a:p>
          <a:p>
            <a:pPr lvl="1"/>
            <a:r>
              <a:rPr lang="en-US" dirty="0" smtClean="0"/>
              <a:t>That I enjoy it</a:t>
            </a:r>
          </a:p>
          <a:p>
            <a:pPr lvl="1"/>
            <a:r>
              <a:rPr lang="en-US" dirty="0" smtClean="0"/>
              <a:t>I don’t know</a:t>
            </a:r>
          </a:p>
          <a:p>
            <a:pPr lvl="1"/>
            <a:r>
              <a:rPr lang="en-US" dirty="0" smtClean="0"/>
              <a:t>That I make my own decisions on it</a:t>
            </a:r>
          </a:p>
          <a:p>
            <a:pPr lvl="1"/>
            <a:r>
              <a:rPr lang="en-US" dirty="0" smtClean="0"/>
              <a:t>I am the author</a:t>
            </a:r>
          </a:p>
          <a:p>
            <a:pPr lvl="1"/>
            <a:r>
              <a:rPr lang="en-US" dirty="0" smtClean="0"/>
              <a:t>Neatness</a:t>
            </a:r>
          </a:p>
          <a:p>
            <a:pPr lvl="1"/>
            <a:r>
              <a:rPr lang="en-US" dirty="0" smtClean="0"/>
              <a:t>I put a lot of detail in it</a:t>
            </a:r>
          </a:p>
          <a:p>
            <a:pPr lvl="1"/>
            <a:r>
              <a:rPr lang="en-US" dirty="0" smtClean="0"/>
              <a:t>No one else writes what I write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Results on Nature Journal Writing Rubric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85800" y="2438400"/>
          <a:ext cx="75438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Analysis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District Writing Assessment March results showed 79% of students scored &gt;2; 36% of students scored &gt;3</a:t>
            </a:r>
          </a:p>
          <a:p>
            <a:r>
              <a:rPr lang="en-US" dirty="0" smtClean="0"/>
              <a:t>Lowest scores were obtained in the following traits: ideas, sentence fluency, conventions. </a:t>
            </a:r>
          </a:p>
          <a:p>
            <a:r>
              <a:rPr lang="en-US" dirty="0" smtClean="0"/>
              <a:t> One half of the students indicated they usually enjoy writing; most like to write stories and about nature.</a:t>
            </a:r>
          </a:p>
          <a:p>
            <a:r>
              <a:rPr lang="en-US" dirty="0" smtClean="0"/>
              <a:t>All students enjoy being outdoors.</a:t>
            </a:r>
          </a:p>
          <a:p>
            <a:r>
              <a:rPr lang="en-US" dirty="0" smtClean="0"/>
              <a:t> From week 1 to week 3, 2 students’ journal rubric scores have decreased; 2 students’ journal scores have remained the same.</a:t>
            </a:r>
          </a:p>
          <a:p>
            <a:r>
              <a:rPr lang="en-US" dirty="0" smtClean="0"/>
              <a:t> Overall, students’ conventions scores in their journals have remained consistent throughout their entries.</a:t>
            </a:r>
          </a:p>
          <a:p>
            <a:r>
              <a:rPr lang="en-US" dirty="0" smtClean="0"/>
              <a:t>I have not taught or stressed conventions in my lessons on journal writing.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Students….</a:t>
            </a:r>
          </a:p>
          <a:p>
            <a:r>
              <a:rPr lang="en-US" dirty="0" smtClean="0"/>
              <a:t>were very excited about learning throughout this project.</a:t>
            </a:r>
          </a:p>
          <a:p>
            <a:r>
              <a:rPr lang="en-US" dirty="0" smtClean="0"/>
              <a:t>asked daily if we would return to the Nature Center the next day.</a:t>
            </a:r>
          </a:p>
          <a:p>
            <a:r>
              <a:rPr lang="en-US" dirty="0" smtClean="0"/>
              <a:t>who are normally quiet and shy seemed more open, talkative and excited when in the Nature Center.</a:t>
            </a:r>
          </a:p>
          <a:p>
            <a:r>
              <a:rPr lang="en-US" dirty="0" smtClean="0"/>
              <a:t>energy levels and engagement in the lessons increased when we learned in the Nature Center.</a:t>
            </a:r>
          </a:p>
          <a:p>
            <a:r>
              <a:rPr lang="en-US" dirty="0" smtClean="0"/>
              <a:t>noted our Nature Center needed some attention such as picking up litter and fixing broken bird houses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constraints/schedule changes</a:t>
            </a:r>
          </a:p>
          <a:p>
            <a:r>
              <a:rPr lang="en-US" dirty="0" smtClean="0"/>
              <a:t>Some days I felt the students needed more time for writing</a:t>
            </a:r>
          </a:p>
          <a:p>
            <a:r>
              <a:rPr lang="en-US" dirty="0" smtClean="0"/>
              <a:t>Students’ poetry were not the quality I expected. (May need to spend more time on this, introduce to many different types of poetry)</a:t>
            </a:r>
          </a:p>
          <a:p>
            <a:r>
              <a:rPr lang="en-US" dirty="0" smtClean="0"/>
              <a:t>Students loved exploring-more difficult to get them to sit down to write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Scenes from our Nature Center</a:t>
            </a:r>
            <a:endParaRPr lang="en-US" dirty="0"/>
          </a:p>
        </p:txBody>
      </p:sp>
      <p:pic>
        <p:nvPicPr>
          <p:cNvPr id="4" name="Content Placeholder 3" descr="photo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1" y="1905000"/>
            <a:ext cx="2895600" cy="2171700"/>
          </a:xfrm>
        </p:spPr>
      </p:pic>
      <p:pic>
        <p:nvPicPr>
          <p:cNvPr id="5" name="Picture 4" descr="photo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828800"/>
            <a:ext cx="3556000" cy="2667000"/>
          </a:xfrm>
          <a:prstGeom prst="rect">
            <a:avLst/>
          </a:prstGeom>
        </p:spPr>
      </p:pic>
      <p:pic>
        <p:nvPicPr>
          <p:cNvPr id="6" name="Picture 5" descr="photo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038600"/>
            <a:ext cx="2743200" cy="2057400"/>
          </a:xfrm>
          <a:prstGeom prst="rect">
            <a:avLst/>
          </a:prstGeom>
        </p:spPr>
      </p:pic>
      <p:pic>
        <p:nvPicPr>
          <p:cNvPr id="7" name="Picture 6" descr="photo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4419600"/>
            <a:ext cx="4622800" cy="2057400"/>
          </a:xfrm>
          <a:prstGeom prst="rect">
            <a:avLst/>
          </a:prstGeom>
        </p:spPr>
      </p:pic>
      <p:pic>
        <p:nvPicPr>
          <p:cNvPr id="8" name="Picture 7" descr="IMG_228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05600" y="2286000"/>
            <a:ext cx="2184400" cy="2033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93192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Continue using Nature Center as an environment for teaching writing.</a:t>
            </a:r>
          </a:p>
          <a:p>
            <a:r>
              <a:rPr lang="en-US" sz="2000" dirty="0" smtClean="0"/>
              <a:t>Share research results with classroom teachers and offer to team teach writing lessons in the Nature Center.</a:t>
            </a:r>
          </a:p>
          <a:p>
            <a:r>
              <a:rPr lang="en-US" sz="2000" dirty="0" smtClean="0"/>
              <a:t>Explore other curricular areas and lessons that can be taught using Nature Center.</a:t>
            </a:r>
          </a:p>
          <a:p>
            <a:r>
              <a:rPr lang="en-US" sz="2000" dirty="0" smtClean="0"/>
              <a:t>Utilize the Nature Center for our school’s Project Based Learning initiative. </a:t>
            </a:r>
          </a:p>
          <a:p>
            <a:r>
              <a:rPr lang="en-US" sz="2000" dirty="0" smtClean="0"/>
              <a:t>Scaffold poetry lessons to lead to better understanding and  student success.</a:t>
            </a:r>
          </a:p>
          <a:p>
            <a:r>
              <a:rPr lang="en-US" sz="2000" dirty="0" smtClean="0"/>
              <a:t>Include lessons on conventions, maybe to involve self and peer editing of journal entries-taking some to publishing. </a:t>
            </a:r>
          </a:p>
          <a:p>
            <a:r>
              <a:rPr lang="en-US" sz="2000" dirty="0" smtClean="0"/>
              <a:t>Allow more time for each lesson--exploring and writing.</a:t>
            </a:r>
          </a:p>
          <a:p>
            <a:r>
              <a:rPr lang="en-US" sz="2000" dirty="0" smtClean="0"/>
              <a:t>Add oral language component-have students share writing with other classes.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pic>
        <p:nvPicPr>
          <p:cNvPr id="4" name="Content Placeholder 3" descr="IMG_2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0" y="4800600"/>
            <a:ext cx="2469091" cy="1851818"/>
          </a:xfrm>
        </p:spPr>
      </p:pic>
      <p:sp>
        <p:nvSpPr>
          <p:cNvPr id="5" name="TextBox 4"/>
          <p:cNvSpPr txBox="1"/>
          <p:nvPr/>
        </p:nvSpPr>
        <p:spPr>
          <a:xfrm>
            <a:off x="685800" y="1828801"/>
            <a:ext cx="71055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According to preliminary results, this project was successful in changing ELL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students’ attitudes and self-confidence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about their writing.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It was rewarding observing students as they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explored the outdoors and discovered the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wonders  of nature.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The advantages to students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involved in this project extended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beyond their progress with writing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skills.  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History of the Denmark Nature Center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35480"/>
            <a:ext cx="8153400" cy="24079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June, 2000 and July, 2001-- a group of Denmark teachers participated in the Earth Partnership for schools program at UW Arboretum</a:t>
            </a:r>
          </a:p>
          <a:p>
            <a:r>
              <a:rPr lang="en-US" dirty="0" smtClean="0"/>
              <a:t>Grants were obtained to restore an area of land behind the Elementary School for development of a Nature Center</a:t>
            </a:r>
          </a:p>
          <a:p>
            <a:r>
              <a:rPr lang="en-US" dirty="0" smtClean="0"/>
              <a:t>September-November, 2001– teachers, staff and community members worked to plan and develop the Nature Center.</a:t>
            </a:r>
          </a:p>
          <a:p>
            <a:endParaRPr lang="en-US" dirty="0"/>
          </a:p>
        </p:txBody>
      </p:sp>
      <p:pic>
        <p:nvPicPr>
          <p:cNvPr id="6" name="Picture 5" descr="IMG_22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4343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Cordell, H. K. (2010).  Trends in Viewing and Photographing Wildlife, Birds, Trees </a:t>
            </a:r>
            <a:r>
              <a:rPr lang="en-US" smtClean="0"/>
              <a:t>and Scenery</a:t>
            </a:r>
            <a:r>
              <a:rPr lang="en-US" dirty="0" smtClean="0"/>
              <a:t>.  </a:t>
            </a:r>
            <a:r>
              <a:rPr lang="en-US" i="1" dirty="0" smtClean="0"/>
              <a:t>Internet Research Information Series, </a:t>
            </a:r>
            <a:r>
              <a:rPr lang="en-US" dirty="0" smtClean="0"/>
              <a:t>Part I and II.</a:t>
            </a:r>
          </a:p>
          <a:p>
            <a:pPr>
              <a:buNone/>
            </a:pPr>
            <a:r>
              <a:rPr lang="en-US" dirty="0" err="1" smtClean="0"/>
              <a:t>Harr</a:t>
            </a:r>
            <a:r>
              <a:rPr lang="en-US" dirty="0" smtClean="0"/>
              <a:t>, N., Lee, R.E. &amp; Jr. (2010).  Nature Detectives. </a:t>
            </a:r>
            <a:r>
              <a:rPr lang="en-US" i="1" dirty="0" smtClean="0"/>
              <a:t>Science and Children, </a:t>
            </a:r>
            <a:r>
              <a:rPr lang="en-US" dirty="0" smtClean="0"/>
              <a:t>48(6), 34-39.</a:t>
            </a:r>
          </a:p>
          <a:p>
            <a:pPr>
              <a:buNone/>
            </a:pPr>
            <a:r>
              <a:rPr lang="en-US" dirty="0" smtClean="0"/>
              <a:t>Schultz, M. M. (2009). Effective Writing Assessment and Instruction for Young English Language Learners.  </a:t>
            </a:r>
            <a:r>
              <a:rPr lang="en-US" i="1" dirty="0" smtClean="0"/>
              <a:t>Early Childhood Education Journal, </a:t>
            </a:r>
            <a:r>
              <a:rPr lang="en-US" dirty="0" smtClean="0"/>
              <a:t>37(1), 57-62.   </a:t>
            </a:r>
          </a:p>
          <a:p>
            <a:pPr>
              <a:buNone/>
            </a:pPr>
            <a:r>
              <a:rPr lang="en-US" dirty="0" err="1" smtClean="0"/>
              <a:t>Westervelt</a:t>
            </a:r>
            <a:r>
              <a:rPr lang="en-US" dirty="0" smtClean="0"/>
              <a:t>, M. (2007). Schoolyard Inquiry for English Language Learners. </a:t>
            </a:r>
            <a:r>
              <a:rPr lang="en-US" i="1" dirty="0" smtClean="0"/>
              <a:t>Science Teacher, </a:t>
            </a:r>
            <a:r>
              <a:rPr lang="en-US" dirty="0" smtClean="0"/>
              <a:t>74(3), 47-51.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 Students</a:t>
            </a:r>
            <a:endParaRPr lang="en-US" dirty="0"/>
          </a:p>
        </p:txBody>
      </p:sp>
      <p:pic>
        <p:nvPicPr>
          <p:cNvPr id="4" name="Content Placeholder 3" descr="IMG_228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381000" y="1828800"/>
            <a:ext cx="8382000" cy="4800601"/>
          </a:xfrm>
          <a:effectLst>
            <a:softEdge rad="12700"/>
          </a:effectLst>
        </p:spPr>
      </p:pic>
      <p:sp>
        <p:nvSpPr>
          <p:cNvPr id="8" name="TextBox 7"/>
          <p:cNvSpPr txBox="1"/>
          <p:nvPr/>
        </p:nvSpPr>
        <p:spPr>
          <a:xfrm>
            <a:off x="533400" y="1752600"/>
            <a:ext cx="79248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English Language Learners’ English Proficiency is measured using levels 1(little to no English proficiency)-6 (fully English proficient)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English proficiency is assessed annually in the areas of listening, speaking, reading and writing.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Typically, English proficiency in listening is the first to develop, while writing proficiency is the last to develop. 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Denmark ELL students’ writing proficiencies range from 1-5. </a:t>
            </a:r>
          </a:p>
          <a:p>
            <a:pPr>
              <a:buFont typeface="Arial" pitchFamily="34" charset="0"/>
              <a:buChar char="•"/>
            </a:pP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Teachers often request guidance on how to support ELL students with writing—both idea development and mechanics.   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endParaRPr lang="en-US" sz="36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Research Question</a:t>
            </a:r>
            <a:endParaRPr lang="en-US" dirty="0"/>
          </a:p>
        </p:txBody>
      </p:sp>
      <p:pic>
        <p:nvPicPr>
          <p:cNvPr id="4" name="Content Placeholder 3" descr="IMG_22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4343400"/>
            <a:ext cx="3048000" cy="2286000"/>
          </a:xfrm>
        </p:spPr>
      </p:pic>
      <p:sp>
        <p:nvSpPr>
          <p:cNvPr id="5" name="TextBox 4"/>
          <p:cNvSpPr txBox="1"/>
          <p:nvPr/>
        </p:nvSpPr>
        <p:spPr>
          <a:xfrm>
            <a:off x="762000" y="2286000"/>
            <a:ext cx="799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How would using the Denmark Nature Center as a</a:t>
            </a:r>
          </a:p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w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riting environment influence my ELL students’ </a:t>
            </a:r>
          </a:p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a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ttitudes about writing and their progress toward</a:t>
            </a:r>
          </a:p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English language proficiency in writing?  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District Student Writing Assessment: administered to all students in March and May to assess students’ writing progress, reported with a total score using 6 traits of writing</a:t>
            </a:r>
          </a:p>
          <a:p>
            <a:pPr marL="850392" lvl="1" indent="-457200">
              <a:buFont typeface="Arial" pitchFamily="34" charset="0"/>
              <a:buChar char="•"/>
            </a:pPr>
            <a:r>
              <a:rPr lang="en-US" dirty="0" smtClean="0"/>
              <a:t>Organization, ideas, sentence fluency,  word choice, voice and conventions</a:t>
            </a:r>
          </a:p>
          <a:p>
            <a:pPr marL="541782" indent="-514350">
              <a:buFont typeface="+mj-lt"/>
              <a:buAutoNum type="arabicParenR"/>
            </a:pPr>
            <a:r>
              <a:rPr lang="en-US" dirty="0" smtClean="0"/>
              <a:t>Individual Writing Survey:  3 point scale administered to each student prior to and at close of research project to determine students’ attitudes about writing and topics they enjoy writing about.  Also included are 2 open-ended questions regarding where students like to write and what they view as their strengths in writing.</a:t>
            </a:r>
          </a:p>
          <a:p>
            <a:pPr marL="541782" indent="-514350">
              <a:buFont typeface="+mj-lt"/>
              <a:buAutoNum type="arabicParenR"/>
            </a:pPr>
            <a:r>
              <a:rPr lang="en-US" dirty="0" smtClean="0"/>
              <a:t>Nature Journal Writing Rubric: 4 point rubric used weekly to assess students’ writing progress throughout the research process using in 4 areas</a:t>
            </a:r>
          </a:p>
          <a:p>
            <a:pPr marL="907542" lvl="1" indent="-514350">
              <a:buFont typeface="Arial" pitchFamily="34" charset="0"/>
              <a:buChar char="•"/>
            </a:pPr>
            <a:r>
              <a:rPr lang="en-US" dirty="0" smtClean="0"/>
              <a:t>Ideas, vocabulary, entry length/stamina and conventions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1"/>
          <a:ext cx="8229600" cy="6149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809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2088020">
                <a:tc>
                  <a:txBody>
                    <a:bodyPr/>
                    <a:lstStyle/>
                    <a:p>
                      <a:r>
                        <a:rPr lang="en-US" dirty="0" smtClean="0"/>
                        <a:t>Ideas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Ideas are clearly stated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Many details used to support ideas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Writing stays on topic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Most ideas are clear</a:t>
                      </a:r>
                    </a:p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main ideas are not supported with details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Writing mostly stays on topic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Entry seems somewhat incomplete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Reader is left with questions about details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Writing has drifted from topic or covers several topics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Entry lacks focus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Few or no details are evident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Writing covers many topics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979">
                <a:tc>
                  <a:txBody>
                    <a:bodyPr/>
                    <a:lstStyle/>
                    <a:p>
                      <a:r>
                        <a:rPr lang="en-US" dirty="0" smtClean="0"/>
                        <a:t>Vocabulary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Words used are appropriate, content-specific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Words used are clear, descriptive, and relate to the senses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Most words relate to content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Most words are clear, descriptive and relate to senses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Many words are ordinary and not related to the topic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Words do not paint a picture in the reader’s mind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Words are unimaginative and plain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Words are not interesting, carefully chosen, or related to the topic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9334">
                <a:tc>
                  <a:txBody>
                    <a:bodyPr/>
                    <a:lstStyle/>
                    <a:p>
                      <a:r>
                        <a:rPr lang="en-US" dirty="0" smtClean="0"/>
                        <a:t>Entry Length/</a:t>
                      </a:r>
                    </a:p>
                    <a:p>
                      <a:r>
                        <a:rPr lang="en-US" dirty="0" smtClean="0"/>
                        <a:t>Stamina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Entry is full page or more in length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Student wrote the whole time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½ -3/4 page of writing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Student spent almost the whole time writing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About ½ page of writing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>
                          <a:latin typeface="Berlin Sans FB"/>
                          <a:ea typeface="Calibri"/>
                          <a:cs typeface="Times New Roman"/>
                        </a:rPr>
                        <a:t>Student spent some time writing, but became distracted and did not write the whole time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Less than ½ page of writing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Student spent less than half of the time writing, became distracted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8979">
                <a:tc>
                  <a:txBody>
                    <a:bodyPr/>
                    <a:lstStyle/>
                    <a:p>
                      <a:r>
                        <a:rPr lang="en-US" dirty="0" smtClean="0"/>
                        <a:t>Conventions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Capita letters and end marks are used appropriately in at least 90% of entry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Common words are spelled correctly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Most (70%-90%) sentences have capital letters and appropriate end marks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Most common words are spelled correctly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Some (50%-70%) sentences have appropriate capital letters and end marks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Some common words spelled correctly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Les than ½ of the sentences have appropriate capital letters and end marks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000" dirty="0">
                          <a:latin typeface="Berlin Sans FB"/>
                          <a:ea typeface="Calibri"/>
                          <a:cs typeface="Times New Roman"/>
                        </a:rPr>
                        <a:t>Many words, even common words, misspelled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Mini lessons on journal writing to teach each skill area addressed on writing rubric.  For example:</a:t>
            </a:r>
          </a:p>
          <a:p>
            <a:pPr lvl="1"/>
            <a:r>
              <a:rPr lang="en-US" dirty="0" smtClean="0"/>
              <a:t>Looking for details in our observations-created a micro nature trail, examined objects along the way.</a:t>
            </a:r>
          </a:p>
          <a:p>
            <a:pPr lvl="1"/>
            <a:r>
              <a:rPr lang="en-US" dirty="0" smtClean="0"/>
              <a:t>Looked for details and noted changes that occurred from day to day, after a rain, etc. </a:t>
            </a:r>
          </a:p>
          <a:p>
            <a:pPr lvl="1"/>
            <a:r>
              <a:rPr lang="en-US" dirty="0" smtClean="0"/>
              <a:t>Life cycle of a frog</a:t>
            </a:r>
          </a:p>
          <a:p>
            <a:pPr lvl="1"/>
            <a:r>
              <a:rPr lang="en-US" dirty="0" smtClean="0"/>
              <a:t>To develop vocabulary-verb lesson-listed actions that take place in Nature Center, explored and noted actions, </a:t>
            </a:r>
            <a:r>
              <a:rPr lang="en-US" dirty="0" err="1" smtClean="0"/>
              <a:t>journaled</a:t>
            </a:r>
            <a:r>
              <a:rPr lang="en-US" dirty="0" smtClean="0"/>
              <a:t> about them.</a:t>
            </a:r>
          </a:p>
          <a:p>
            <a:pPr lvl="1"/>
            <a:r>
              <a:rPr lang="en-US" dirty="0" smtClean="0"/>
              <a:t>Poetry lesson-demonstrate poetry writing about object in nature, students  sat, observed, and wrote their poetry.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smtClean="0"/>
              <a:t>Journal </a:t>
            </a:r>
            <a:r>
              <a:rPr lang="en-US" smtClean="0"/>
              <a:t>Page</a:t>
            </a:r>
            <a:endParaRPr lang="en-US" dirty="0"/>
          </a:p>
        </p:txBody>
      </p:sp>
      <p:pic>
        <p:nvPicPr>
          <p:cNvPr id="4" name="Content Placeholder 3" descr="photo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741488"/>
            <a:ext cx="6248400" cy="4686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Results on District Writing Assessment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838200" y="2438400"/>
          <a:ext cx="74676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586</TotalTime>
  <Words>1474</Words>
  <Application>Microsoft Office PowerPoint</Application>
  <PresentationFormat>On-screen Show (4:3)</PresentationFormat>
  <Paragraphs>186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Writing About Nature: Enhancing English Learner Students’ Writing Skills   </vt:lpstr>
      <vt:lpstr>History of the Denmark Nature Center</vt:lpstr>
      <vt:lpstr>ELL Students</vt:lpstr>
      <vt:lpstr>Action Research Question</vt:lpstr>
      <vt:lpstr>Data Collection Tools</vt:lpstr>
      <vt:lpstr>Slide 6</vt:lpstr>
      <vt:lpstr>Activities</vt:lpstr>
      <vt:lpstr>Sample Journal Page</vt:lpstr>
      <vt:lpstr>Data Analysis and Findings</vt:lpstr>
      <vt:lpstr>Data Analysis and Findings</vt:lpstr>
      <vt:lpstr>Data Analysis and Findings </vt:lpstr>
      <vt:lpstr>Data Analysis and Findings</vt:lpstr>
      <vt:lpstr>Data Analysis and Findings</vt:lpstr>
      <vt:lpstr>Data Analysis and Findings</vt:lpstr>
      <vt:lpstr>Observations</vt:lpstr>
      <vt:lpstr>Problems</vt:lpstr>
      <vt:lpstr>Scenes from our Nature Center</vt:lpstr>
      <vt:lpstr>Action Plan</vt:lpstr>
      <vt:lpstr>In Conclusion</vt:lpstr>
      <vt:lpstr>Bibliography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Denmark Nature Center</dc:title>
  <dc:creator>OWNER</dc:creator>
  <cp:lastModifiedBy>OWNER</cp:lastModifiedBy>
  <cp:revision>30</cp:revision>
  <dcterms:created xsi:type="dcterms:W3CDTF">2012-05-09T13:55:41Z</dcterms:created>
  <dcterms:modified xsi:type="dcterms:W3CDTF">2012-05-14T22:50:06Z</dcterms:modified>
</cp:coreProperties>
</file>